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notesMasterIdLst>
    <p:notesMasterId r:id="rId17"/>
  </p:notesMasterIdLst>
  <p:sldIdLst>
    <p:sldId id="266" r:id="rId3"/>
    <p:sldId id="271" r:id="rId4"/>
    <p:sldId id="270" r:id="rId5"/>
    <p:sldId id="258" r:id="rId6"/>
    <p:sldId id="268" r:id="rId7"/>
    <p:sldId id="256" r:id="rId8"/>
    <p:sldId id="259" r:id="rId9"/>
    <p:sldId id="257" r:id="rId10"/>
    <p:sldId id="261" r:id="rId11"/>
    <p:sldId id="262" r:id="rId12"/>
    <p:sldId id="263" r:id="rId13"/>
    <p:sldId id="265" r:id="rId14"/>
    <p:sldId id="273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ishek Mishra" initials="AM" lastIdx="2" clrIdx="0">
    <p:extLst>
      <p:ext uri="{19B8F6BF-5375-455C-9EA6-DF929625EA0E}">
        <p15:presenceInfo xmlns:p15="http://schemas.microsoft.com/office/powerpoint/2012/main" xmlns="" userId="b6789a87d0a3b4ed" providerId="Windows Live"/>
      </p:ext>
    </p:extLst>
  </p:cmAuthor>
  <p:cmAuthor id="2" name="Dell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786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75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08T16:54:46.525" idx="1">
    <p:pos x="10" y="10"/>
    <p:text/>
    <p:extLst>
      <p:ext uri="{C676402C-5697-4E1C-873F-D02D1690AC5C}">
        <p15:threadingInfo xmlns:p15="http://schemas.microsoft.com/office/powerpoint/2012/main" xmlns="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12T09:41:49.283" idx="2">
    <p:pos x="10" y="10"/>
    <p:text/>
    <p:extLst>
      <p:ext uri="{C676402C-5697-4E1C-873F-D02D1690AC5C}">
        <p15:threadingInfo xmlns:p15="http://schemas.microsoft.com/office/powerpoint/2012/main" xmlns="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267D6-EC03-4968-B112-F868E9E069A8}" type="datetimeFigureOut">
              <a:rPr lang="en-IN" smtClean="0"/>
              <a:pPr/>
              <a:t>15-06-2022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E51BF-AA4A-4B0E-86F7-00179C2EDC5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05852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7791C-F534-4420-9B05-AD2FB298ACC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81" y="802300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6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0235-C743-4258-881E-612E08BA741F}" type="datetimeFigureOut">
              <a:rPr lang="en-IN" smtClean="0"/>
              <a:pPr/>
              <a:t>15-06-2022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1" y="329309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5" y="798973"/>
            <a:ext cx="811019" cy="503578"/>
          </a:xfrm>
        </p:spPr>
        <p:txBody>
          <a:bodyPr/>
          <a:lstStyle/>
          <a:p>
            <a:fld id="{B4EFA192-9ABF-46C7-9DF5-6D9E774792C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0286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0235-C743-4258-881E-612E08BA741F}" type="datetimeFigureOut">
              <a:rPr lang="en-IN" smtClean="0"/>
              <a:pPr/>
              <a:t>15-06-2022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A192-9ABF-46C7-9DF5-6D9E774792C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10590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5"/>
            <a:ext cx="1615743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3" y="798975"/>
            <a:ext cx="7828831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0235-C743-4258-881E-612E08BA741F}" type="datetimeFigureOut">
              <a:rPr lang="en-IN" smtClean="0"/>
              <a:pPr/>
              <a:t>15-06-2022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A192-9ABF-46C7-9DF5-6D9E774792C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5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74858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AEEA3-8130-43D8-9B9F-01388AC6C7FD}" type="datetimeFigureOut">
              <a:rPr lang="en-US" smtClean="0"/>
              <a:pPr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21BBDFA-0735-4356-9B8E-29C7640662C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31741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3FB3E-402A-486D-A86A-F8FE1DBEA75B}" type="datetime1">
              <a:rPr lang="en-US" smtClean="0"/>
              <a:pPr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BBDFA-0735-4356-9B8E-29C7640662C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53417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3FB3E-402A-486D-A86A-F8FE1DBEA75B}" type="datetime1">
              <a:rPr lang="en-US" smtClean="0"/>
              <a:pPr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BBDFA-0735-4356-9B8E-29C7640662C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46375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3FB3E-402A-486D-A86A-F8FE1DBEA75B}" type="datetime1">
              <a:rPr lang="en-US" smtClean="0"/>
              <a:pPr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BBDFA-0735-4356-9B8E-29C7640662C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12657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3FB3E-402A-486D-A86A-F8FE1DBEA75B}" type="datetime1">
              <a:rPr lang="en-US" smtClean="0"/>
              <a:pPr/>
              <a:t>6/15/2022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BBDFA-0735-4356-9B8E-29C7640662C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3619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3FB3E-402A-486D-A86A-F8FE1DBEA75B}" type="datetime1">
              <a:rPr lang="en-US" smtClean="0"/>
              <a:pPr/>
              <a:t>6/15/2022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BBDFA-0735-4356-9B8E-29C7640662C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315639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3FB3E-402A-486D-A86A-F8FE1DBEA75B}" type="datetime1">
              <a:rPr lang="en-US" smtClean="0"/>
              <a:pPr/>
              <a:t>6/15/2022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BBDFA-0735-4356-9B8E-29C7640662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68733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3FB3E-402A-486D-A86A-F8FE1DBEA75B}" type="datetime1">
              <a:rPr lang="en-US" smtClean="0"/>
              <a:pPr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BBDFA-0735-4356-9B8E-29C7640662C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83370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0235-C743-4258-881E-612E08BA741F}" type="datetimeFigureOut">
              <a:rPr lang="en-IN" smtClean="0"/>
              <a:pPr/>
              <a:t>15-06-2022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A192-9ABF-46C7-9DF5-6D9E774792C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50457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B13FB3E-402A-486D-A86A-F8FE1DBEA75B}" type="datetime1">
              <a:rPr lang="en-US" smtClean="0"/>
              <a:pPr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BBDFA-0735-4356-9B8E-29C7640662C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43644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3FB3E-402A-486D-A86A-F8FE1DBEA75B}" type="datetime1">
              <a:rPr lang="en-US" smtClean="0"/>
              <a:pPr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BBDFA-0735-4356-9B8E-29C7640662C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146027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3FB3E-402A-486D-A86A-F8FE1DBEA75B}" type="datetime1">
              <a:rPr lang="en-US" smtClean="0"/>
              <a:pPr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BBDFA-0735-4356-9B8E-29C7640662C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74741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5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7"/>
            <a:ext cx="8630447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0235-C743-4258-881E-612E08BA741F}" type="datetimeFigureOut">
              <a:rPr lang="en-IN" smtClean="0"/>
              <a:pPr/>
              <a:t>15-06-2022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A192-9ABF-46C7-9DF5-6D9E774792C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324277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91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9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0235-C743-4258-881E-612E08BA741F}" type="datetimeFigureOut">
              <a:rPr lang="en-IN" smtClean="0"/>
              <a:pPr/>
              <a:t>15-06-2022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A192-9ABF-46C7-9DF5-6D9E774792C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58876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2" y="804165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51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71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3" y="2023005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3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0235-C743-4258-881E-612E08BA741F}" type="datetimeFigureOut">
              <a:rPr lang="en-IN" smtClean="0"/>
              <a:pPr/>
              <a:t>15-06-2022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A192-9ABF-46C7-9DF5-6D9E774792C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0289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0235-C743-4258-881E-612E08BA741F}" type="datetimeFigureOut">
              <a:rPr lang="en-IN" smtClean="0"/>
              <a:pPr/>
              <a:t>15-06-2022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A192-9ABF-46C7-9DF5-6D9E774792C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48687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0235-C743-4258-881E-612E08BA741F}" type="datetimeFigureOut">
              <a:rPr lang="en-IN" smtClean="0"/>
              <a:pPr/>
              <a:t>15-06-2022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A192-9ABF-46C7-9DF5-6D9E774792C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480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2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1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2" y="3205493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0235-C743-4258-881E-612E08BA741F}" type="datetimeFigureOut">
              <a:rPr lang="en-IN" smtClean="0"/>
              <a:pPr/>
              <a:t>15-06-2022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A192-9ABF-46C7-9DF5-6D9E774792C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97560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8" y="482172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7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4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30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3" y="5469858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8620235-C743-4258-881E-612E08BA741F}" type="datetimeFigureOut">
              <a:rPr lang="en-IN" smtClean="0"/>
              <a:pPr/>
              <a:t>15-06-2022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3" y="318642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A192-9ABF-46C7-9DF5-6D9E774792C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3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1480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8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80" y="804521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80" y="2015734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20235-C743-4258-881E-612E08BA741F}" type="datetimeFigureOut">
              <a:rPr lang="en-IN" smtClean="0"/>
              <a:pPr/>
              <a:t>15-06-2022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9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1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4EFA192-9ABF-46C7-9DF5-6D9E774792C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4876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20235-C743-4258-881E-612E08BA741F}" type="datetimeFigureOut">
              <a:rPr lang="en-IN" smtClean="0"/>
              <a:pPr/>
              <a:t>15-06-2022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4EFA192-9ABF-46C7-9DF5-6D9E774792C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0863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engineering/battery-management-system" TargetMode="External"/><Relationship Id="rId2" Type="http://schemas.openxmlformats.org/officeDocument/2006/relationships/hyperlink" Target="https://www.sciencedirect.com/topics/engineering/positive-temperature-coefficient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vreporter.com/ev-charging-solution-providers-in-india/" TargetMode="External"/><Relationship Id="rId3" Type="http://schemas.openxmlformats.org/officeDocument/2006/relationships/hyperlink" Target="https://timesofindia.indiatimes.com/business/india-business/from-ola-electric-to-okinawa-scooters-why-electric-vehicles-have-been-catching-fire-in-india/articleshow/90857803.cms" TargetMode="External"/><Relationship Id="rId7" Type="http://schemas.openxmlformats.org/officeDocument/2006/relationships/hyperlink" Target="https://rxmechanic.com/ev-charging-station-companies/" TargetMode="External"/><Relationship Id="rId2" Type="http://schemas.openxmlformats.org/officeDocument/2006/relationships/hyperlink" Target="https://www.researchgate.net/publication/336640117_Fire_Safety_of_Lithium-Ion_Batteries_in_Road_Vehicles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file:///C:\Users\Dell\Downloads\FullReport_Status_quo_analysis_of_various_segments_of_electric_mobility-compressed%20(2).pdf" TargetMode="External"/><Relationship Id="rId11" Type="http://schemas.openxmlformats.org/officeDocument/2006/relationships/hyperlink" Target="https://en.wikipedia.org/wiki/Capacitor_electric_vehicle" TargetMode="External"/><Relationship Id="rId5" Type="http://schemas.openxmlformats.org/officeDocument/2006/relationships/hyperlink" Target="https://www.maximizemarketresearch.com/market-report/global-battery-management-system-market/35095/" TargetMode="External"/><Relationship Id="rId10" Type="http://schemas.openxmlformats.org/officeDocument/2006/relationships/hyperlink" Target="https://www.sciencedirect.com/science/article/pii/S0378775312003989?via=ihub" TargetMode="External"/><Relationship Id="rId4" Type="http://schemas.openxmlformats.org/officeDocument/2006/relationships/hyperlink" Target="https://en.wikipedia.org/wiki/Battery_management_system" TargetMode="External"/><Relationship Id="rId9" Type="http://schemas.openxmlformats.org/officeDocument/2006/relationships/hyperlink" Target="https://link.springer.com/article/10.1007/s10694-019-00944-3/figures/10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C4D6F7-860E-8153-3195-07348F910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5622" y="1208116"/>
            <a:ext cx="9144000" cy="1310965"/>
          </a:xfrm>
        </p:spPr>
        <p:txBody>
          <a:bodyPr>
            <a:normAutofit fontScale="90000"/>
          </a:bodyPr>
          <a:lstStyle/>
          <a:p>
            <a:r>
              <a:rPr lang="en-US" dirty="0"/>
              <a:t>Engineering Challenges in </a:t>
            </a:r>
            <a:r>
              <a:rPr lang="en-US" dirty="0" err="1"/>
              <a:t>ev</a:t>
            </a:r>
            <a:r>
              <a:rPr lang="en-US" dirty="0"/>
              <a:t> safety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0B6734B-A9A4-2905-0DBC-21819C94D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8022" y="3105151"/>
            <a:ext cx="9144000" cy="1933574"/>
          </a:xfrm>
        </p:spPr>
        <p:txBody>
          <a:bodyPr>
            <a:normAutofit/>
          </a:bodyPr>
          <a:lstStyle/>
          <a:p>
            <a:r>
              <a:rPr lang="en-US" dirty="0"/>
              <a:t>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Abhishek Mishra(IIT ISM, Mechanical Engineering)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Abhishek Prakash(IIT ISM, Electronics and communication engineering)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Ayush</a:t>
            </a:r>
            <a:r>
              <a:rPr lang="en-US" dirty="0"/>
              <a:t>  Agrawal(IIT ism, electronics and communication engineering)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6CABD78-0CDA-2971-E161-E1A09143219F}"/>
              </a:ext>
            </a:extLst>
          </p:cNvPr>
          <p:cNvSpPr txBox="1"/>
          <p:nvPr/>
        </p:nvSpPr>
        <p:spPr>
          <a:xfrm>
            <a:off x="1" y="5462590"/>
            <a:ext cx="120396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80867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511156"/>
          </a:xfrm>
        </p:spPr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IN" dirty="0"/>
              <a:t>Risk Concern</a:t>
            </a:r>
            <a:r>
              <a:rPr lang="en-IN" sz="1600" dirty="0"/>
              <a:t>[g]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6844" y="857233"/>
            <a:ext cx="4857784" cy="5268931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3000" dirty="0"/>
              <a:t>In Mobility</a:t>
            </a:r>
          </a:p>
          <a:p>
            <a:pPr>
              <a:buNone/>
            </a:pPr>
            <a:r>
              <a:rPr lang="en-IN" sz="2000" dirty="0"/>
              <a:t>   &gt;Batteries may exceed their safe operating temperature.</a:t>
            </a:r>
          </a:p>
          <a:p>
            <a:pPr>
              <a:buNone/>
            </a:pPr>
            <a:r>
              <a:rPr lang="en-IN" sz="2000" dirty="0"/>
              <a:t>   &gt;Accidents may increase as </a:t>
            </a:r>
            <a:r>
              <a:rPr lang="en-IN" dirty="0"/>
              <a:t>EV</a:t>
            </a:r>
            <a:r>
              <a:rPr lang="en-IN" sz="2000" dirty="0"/>
              <a:t>s produce less sound.</a:t>
            </a:r>
          </a:p>
          <a:p>
            <a:pPr>
              <a:buNone/>
            </a:pPr>
            <a:r>
              <a:rPr lang="en-IN" sz="2000" dirty="0"/>
              <a:t>   &gt;Due to accidents lithium ion battery may combust and cause thermal runaway.</a:t>
            </a:r>
          </a:p>
          <a:p>
            <a:pPr>
              <a:buNone/>
            </a:pPr>
            <a:r>
              <a:rPr lang="en-IN" sz="2000" dirty="0"/>
              <a:t>   &gt;Due to uneven roads Vibration can cause damage to battery and reduce its affective life.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3000" dirty="0"/>
              <a:t>In Idle condition</a:t>
            </a:r>
          </a:p>
          <a:p>
            <a:pPr>
              <a:buNone/>
            </a:pPr>
            <a:r>
              <a:rPr lang="en-IN" sz="2000" dirty="0"/>
              <a:t>    &gt;</a:t>
            </a:r>
            <a:r>
              <a:rPr lang="en-US" sz="2000" dirty="0"/>
              <a:t>In cold temperatures, the battery’s internal resistance increases.</a:t>
            </a:r>
          </a:p>
          <a:p>
            <a:pPr>
              <a:buNone/>
            </a:pPr>
            <a:r>
              <a:rPr lang="en-IN" sz="2000" dirty="0"/>
              <a:t>    &gt;</a:t>
            </a:r>
            <a:r>
              <a:rPr lang="en-US" sz="2000" dirty="0"/>
              <a:t>In high-temperature conditions, some unwanted chemical reactions can occur and result in overheated batteries.</a:t>
            </a:r>
          </a:p>
          <a:p>
            <a:pPr>
              <a:buNone/>
            </a:pPr>
            <a:r>
              <a:rPr lang="en-IN" sz="2000" dirty="0"/>
              <a:t>    &gt;</a:t>
            </a:r>
            <a:r>
              <a:rPr lang="en-US" sz="2000" dirty="0"/>
              <a:t>water leakage can cause short circuit.</a:t>
            </a:r>
            <a:endParaRPr lang="en-IN" sz="2000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4" name="Picture 3" descr="Screenshot (1190).png"/>
          <p:cNvPicPr>
            <a:picLocks noChangeAspect="1"/>
          </p:cNvPicPr>
          <p:nvPr/>
        </p:nvPicPr>
        <p:blipFill>
          <a:blip r:embed="rId2"/>
          <a:srcRect r="7466"/>
          <a:stretch>
            <a:fillRect/>
          </a:stretch>
        </p:blipFill>
        <p:spPr>
          <a:xfrm>
            <a:off x="6524628" y="1500174"/>
            <a:ext cx="3697674" cy="224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07833" y="3907766"/>
            <a:ext cx="4226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Tesla Model S crashed on a concrete construction barrier in Austria at high speed and started a fire.</a:t>
            </a:r>
            <a:r>
              <a:rPr lang="en-US" sz="1200" dirty="0"/>
              <a:t>[g]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7623" y="785794"/>
            <a:ext cx="4429156" cy="578647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sz="2400" dirty="0"/>
              <a:t>During charging</a:t>
            </a:r>
          </a:p>
          <a:p>
            <a:pPr>
              <a:buNone/>
            </a:pPr>
            <a:r>
              <a:rPr lang="en-IN" sz="2400" dirty="0"/>
              <a:t>    </a:t>
            </a:r>
            <a:r>
              <a:rPr lang="en-IN" sz="2000" dirty="0"/>
              <a:t>&gt;Due to overcharging of batteries.</a:t>
            </a:r>
          </a:p>
          <a:p>
            <a:pPr>
              <a:buNone/>
            </a:pPr>
            <a:r>
              <a:rPr lang="en-IN" sz="2000" dirty="0"/>
              <a:t>    &gt;faulty charging equipment.</a:t>
            </a:r>
          </a:p>
          <a:p>
            <a:pPr>
              <a:buNone/>
            </a:pPr>
            <a:r>
              <a:rPr lang="en-IN" sz="2000" dirty="0"/>
              <a:t>    &gt;fast charging can reduce battery life.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/>
              <a:t>Environmental Impact</a:t>
            </a:r>
          </a:p>
          <a:p>
            <a:pPr>
              <a:buNone/>
            </a:pPr>
            <a:r>
              <a:rPr lang="en-IN" sz="2000" dirty="0"/>
              <a:t>    &gt;no standardized procedure to recycle lithium ion batteries.</a:t>
            </a:r>
          </a:p>
          <a:p>
            <a:pPr>
              <a:buNone/>
            </a:pPr>
            <a:r>
              <a:rPr lang="en-IN" sz="2000" dirty="0"/>
              <a:t>    &gt;During battery fire it releases harmful gases like </a:t>
            </a:r>
            <a:r>
              <a:rPr lang="en-US" sz="2000" dirty="0"/>
              <a:t>CO, NO, SO</a:t>
            </a:r>
            <a:r>
              <a:rPr lang="en-US" sz="2000" baseline="-25000" dirty="0"/>
              <a:t>2</a:t>
            </a:r>
            <a:r>
              <a:rPr lang="en-US" sz="2000" dirty="0"/>
              <a:t>, </a:t>
            </a:r>
            <a:r>
              <a:rPr lang="en-US" sz="2000" dirty="0" err="1"/>
              <a:t>HCl</a:t>
            </a:r>
            <a:r>
              <a:rPr lang="en-US" sz="2000" dirty="0"/>
              <a:t>, and HF.</a:t>
            </a:r>
            <a:endParaRPr lang="en-IN" sz="2000" dirty="0"/>
          </a:p>
          <a:p>
            <a:pPr>
              <a:buNone/>
            </a:pPr>
            <a:endParaRPr lang="en-US" sz="2400" dirty="0"/>
          </a:p>
        </p:txBody>
      </p:sp>
      <p:pic>
        <p:nvPicPr>
          <p:cNvPr id="4" name="Picture 3" descr="Screenshot (1192).png"/>
          <p:cNvPicPr>
            <a:picLocks noChangeAspect="1"/>
          </p:cNvPicPr>
          <p:nvPr/>
        </p:nvPicPr>
        <p:blipFill>
          <a:blip r:embed="rId2"/>
          <a:srcRect r="15285"/>
          <a:stretch>
            <a:fillRect/>
          </a:stretch>
        </p:blipFill>
        <p:spPr>
          <a:xfrm>
            <a:off x="7604850" y="744623"/>
            <a:ext cx="3528000" cy="29344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27343" y="3950898"/>
            <a:ext cx="4504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fire on a Tesla Model S while being charged at the supercharging station in Norway on 1 January 2016, where the fire also spread to the passenger compartment.[g]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6354" y="164368"/>
            <a:ext cx="9603275" cy="104923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IN" sz="3200" dirty="0"/>
              <a:t>Correlation of technology with published literature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57326"/>
            <a:ext cx="8229600" cy="4525963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2800" dirty="0"/>
              <a:t>Inherent safety methods(preventing thermal runaway</a:t>
            </a:r>
            <a:r>
              <a:rPr lang="en-IN" sz="1900" dirty="0"/>
              <a:t>[h])</a:t>
            </a:r>
          </a:p>
          <a:p>
            <a:pPr>
              <a:buNone/>
            </a:pPr>
            <a:r>
              <a:rPr lang="en-IN" sz="2400" dirty="0"/>
              <a:t>   &gt;&gt;coating of cathode and anode with certain materials can increase thermal stability.</a:t>
            </a:r>
          </a:p>
          <a:p>
            <a:pPr>
              <a:buNone/>
            </a:pPr>
            <a:r>
              <a:rPr lang="en-IN" sz="2400" dirty="0"/>
              <a:t>   &gt;&gt;mixing electrolyte with </a:t>
            </a:r>
            <a:r>
              <a:rPr lang="en-US" sz="2400" dirty="0"/>
              <a:t>safety protection agent, which includes flame/fire retardant additive and overcharge additive.</a:t>
            </a:r>
            <a:endParaRPr lang="en-IN" sz="2400" dirty="0"/>
          </a:p>
          <a:p>
            <a:pPr>
              <a:buNone/>
            </a:pPr>
            <a:r>
              <a:rPr lang="en-IN" sz="2400" dirty="0"/>
              <a:t>Safety designs</a:t>
            </a:r>
          </a:p>
          <a:p>
            <a:pPr>
              <a:buNone/>
            </a:pPr>
            <a:r>
              <a:rPr lang="en-IN" sz="2400" dirty="0"/>
              <a:t>    &gt;&gt;</a:t>
            </a:r>
            <a:r>
              <a:rPr lang="en-US" sz="2400" dirty="0"/>
              <a:t> The safety design for lithium ion battery is finding a way to release high pressure and heat before thermal runaway.</a:t>
            </a:r>
          </a:p>
          <a:p>
            <a:pPr>
              <a:buNone/>
            </a:pPr>
            <a:r>
              <a:rPr lang="en-IN" sz="2400" dirty="0"/>
              <a:t>   &gt;&gt;</a:t>
            </a:r>
            <a:r>
              <a:rPr lang="en-US" sz="2400" dirty="0"/>
              <a:t> Based on this ideal, safety vents, thermal fuse, </a:t>
            </a:r>
            <a:r>
              <a:rPr lang="en-US" sz="2400" dirty="0">
                <a:hlinkClick r:id="rId2" tooltip="Learn more about positive temperature coefficient from ScienceDirect's AI-generated Topic Pages"/>
              </a:rPr>
              <a:t>positive temperature coefficient</a:t>
            </a:r>
            <a:r>
              <a:rPr lang="en-US" sz="2400" dirty="0"/>
              <a:t> (PTC), shutdown separators and special </a:t>
            </a:r>
            <a:r>
              <a:rPr lang="en-US" sz="2400" dirty="0">
                <a:hlinkClick r:id="rId3" tooltip="Learn more about battery management system from ScienceDirect's AI-generated Topic Pages"/>
              </a:rPr>
              <a:t>battery management system</a:t>
            </a:r>
            <a:r>
              <a:rPr lang="en-US" sz="2400" dirty="0"/>
              <a:t> (BMS) be developed for battery packs.</a:t>
            </a:r>
            <a:endParaRPr lang="en-IN" sz="2400" dirty="0"/>
          </a:p>
          <a:p>
            <a:pPr>
              <a:buNone/>
            </a:pPr>
            <a:endParaRPr lang="en-IN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sz="2800" dirty="0"/>
              <a:t>Alternative of lithium ion batteries</a:t>
            </a:r>
            <a:r>
              <a:rPr lang="en-IN" sz="1800" dirty="0"/>
              <a:t>[</a:t>
            </a:r>
            <a:r>
              <a:rPr lang="en-IN" sz="1800" dirty="0" err="1"/>
              <a:t>i</a:t>
            </a:r>
            <a:r>
              <a:rPr lang="en-IN" sz="1800" dirty="0"/>
              <a:t>]</a:t>
            </a:r>
          </a:p>
          <a:p>
            <a:pPr>
              <a:buNone/>
            </a:pPr>
            <a:r>
              <a:rPr lang="en-IN" sz="2400" dirty="0"/>
              <a:t>   &gt;&gt;using capacitors for storing energy in electrostatic form rather than chemical. It is far more safe then lithium ion batteries. China is using it currently in city buses known as </a:t>
            </a:r>
            <a:r>
              <a:rPr lang="en-IN" sz="2400" dirty="0" err="1"/>
              <a:t>capabus</a:t>
            </a:r>
            <a:r>
              <a:rPr lang="en-IN" sz="2400" dirty="0"/>
              <a:t>.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7.REFERENCES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1906437"/>
            <a:ext cx="9603275" cy="3942271"/>
          </a:xfrm>
        </p:spPr>
        <p:txBody>
          <a:bodyPr>
            <a:normAutofit fontScale="92500" lnSpcReduction="10000"/>
          </a:bodyPr>
          <a:lstStyle/>
          <a:p>
            <a:r>
              <a:rPr lang="en-US" sz="1400" dirty="0">
                <a:solidFill>
                  <a:srgbClr val="FF5050"/>
                </a:solidFill>
              </a:rPr>
              <a:t>Table 1.1 - </a:t>
            </a:r>
            <a:r>
              <a:rPr lang="en-US" sz="1400" dirty="0">
                <a:solidFill>
                  <a:srgbClr val="FF5050"/>
                </a:solidFill>
                <a:hlinkClick r:id="rId2"/>
              </a:rPr>
              <a:t>https://www.researchgate.net/publication/336640117_Fire_Safety_of_Lithium-Ion_Batteries_in_Road_Vehicles</a:t>
            </a:r>
            <a:endParaRPr lang="en-US" sz="1400" dirty="0">
              <a:solidFill>
                <a:srgbClr val="FF5050"/>
              </a:solidFill>
            </a:endParaRPr>
          </a:p>
          <a:p>
            <a:r>
              <a:rPr lang="en-US" sz="1400" dirty="0">
                <a:solidFill>
                  <a:srgbClr val="FF5050"/>
                </a:solidFill>
              </a:rPr>
              <a:t>[a] EV fires in India - </a:t>
            </a:r>
            <a:r>
              <a:rPr lang="en-US" sz="1400" dirty="0">
                <a:solidFill>
                  <a:srgbClr val="FF5050"/>
                </a:solidFill>
                <a:hlinkClick r:id="rId3"/>
              </a:rPr>
              <a:t>https://timesofindia.indiatimes.com/business/india-business/from-ola-electric-to-okinawa-scooters-why-electric-vehicles-have-been-catching-fire-in-india/articleshow/90857803.cms</a:t>
            </a:r>
            <a:r>
              <a:rPr lang="en-US" sz="1400" dirty="0">
                <a:solidFill>
                  <a:srgbClr val="FF5050"/>
                </a:solidFill>
              </a:rPr>
              <a:t> | https://timesofindia.indiatimes.com/city/gurgaon/60-year-old-dies-as-e-bike-battery-on-charge-explodes-causes-fire/articleshow/88349374.cms</a:t>
            </a:r>
            <a:endParaRPr lang="en-US" sz="1400" dirty="0">
              <a:hlinkClick r:id="rId4"/>
            </a:endParaRPr>
          </a:p>
          <a:p>
            <a:r>
              <a:rPr lang="en-US" sz="1400" dirty="0">
                <a:hlinkClick r:id="rId4"/>
              </a:rPr>
              <a:t>[b] Battery management system – Wikipedia</a:t>
            </a:r>
            <a:endParaRPr lang="en-US" sz="1400" dirty="0"/>
          </a:p>
          <a:p>
            <a:r>
              <a:rPr lang="en-US" sz="1400" dirty="0">
                <a:hlinkClick r:id="rId5"/>
              </a:rPr>
              <a:t>[c] Battery Management System Market: Global Industry Analysis 2027 (maximizemarketresearch.com)</a:t>
            </a:r>
            <a:endParaRPr lang="en-US" sz="1400" dirty="0"/>
          </a:p>
          <a:p>
            <a:r>
              <a:rPr lang="en-US" sz="1400" dirty="0">
                <a:hlinkClick r:id="rId6"/>
              </a:rPr>
              <a:t>[d] FullReport_Status_quo_analysis_of_various_segments_of_electric_mobility-compressed (2).</a:t>
            </a:r>
            <a:r>
              <a:rPr lang="en-US" sz="1400" dirty="0" err="1">
                <a:hlinkClick r:id="rId6"/>
              </a:rPr>
              <a:t>pdf</a:t>
            </a:r>
            <a:endParaRPr lang="en-US" sz="1400" dirty="0"/>
          </a:p>
          <a:p>
            <a:r>
              <a:rPr lang="en-US" sz="1400" dirty="0">
                <a:hlinkClick r:id="rId7"/>
              </a:rPr>
              <a:t>[e] Top 10 EV Charging Station Companies You Should Know – Rx Mechanic</a:t>
            </a:r>
            <a:endParaRPr lang="en-US" sz="1400" dirty="0"/>
          </a:p>
          <a:p>
            <a:r>
              <a:rPr lang="en-US" sz="1400" dirty="0">
                <a:hlinkClick r:id="rId8"/>
              </a:rPr>
              <a:t>[f] List of Top EV Charging Solution Providers in India • </a:t>
            </a:r>
            <a:r>
              <a:rPr lang="en-US" sz="1400" dirty="0" err="1">
                <a:hlinkClick r:id="rId8"/>
              </a:rPr>
              <a:t>Evreporter</a:t>
            </a:r>
            <a:endParaRPr lang="en-US" sz="1400" dirty="0"/>
          </a:p>
          <a:p>
            <a:r>
              <a:rPr lang="en-US" sz="1400" dirty="0">
                <a:hlinkClick r:id="rId9"/>
              </a:rPr>
              <a:t>[g] Figure 10 | A Review of Battery Fires in Electric Vehicles | </a:t>
            </a:r>
            <a:r>
              <a:rPr lang="en-US" sz="1400" dirty="0" err="1">
                <a:hlinkClick r:id="rId9"/>
              </a:rPr>
              <a:t>SpringerLink</a:t>
            </a:r>
            <a:endParaRPr lang="en-US" sz="1400" dirty="0"/>
          </a:p>
          <a:p>
            <a:r>
              <a:rPr lang="en-US" sz="1400" dirty="0">
                <a:hlinkClick r:id="rId10"/>
              </a:rPr>
              <a:t>[h] Thermal runaway caused fire and explosion of lithium ion battery – </a:t>
            </a:r>
            <a:r>
              <a:rPr lang="en-US" sz="1400" dirty="0" err="1">
                <a:hlinkClick r:id="rId10"/>
              </a:rPr>
              <a:t>ScienceDirect</a:t>
            </a:r>
            <a:endParaRPr lang="en-US" sz="1400" dirty="0"/>
          </a:p>
          <a:p>
            <a:r>
              <a:rPr lang="en-US" sz="1400" u="sng" dirty="0">
                <a:hlinkClick r:id="rId11"/>
              </a:rPr>
              <a:t>[</a:t>
            </a:r>
            <a:r>
              <a:rPr lang="en-US" sz="1400" u="sng" dirty="0" err="1">
                <a:hlinkClick r:id="rId11"/>
              </a:rPr>
              <a:t>i</a:t>
            </a:r>
            <a:r>
              <a:rPr lang="en-US" sz="1400" u="sng" dirty="0">
                <a:hlinkClick r:id="rId11"/>
              </a:rPr>
              <a:t>] Capacitor electric vehicle - Wikipedia</a:t>
            </a:r>
            <a:endParaRPr lang="en-US" sz="1400" dirty="0"/>
          </a:p>
          <a:p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268F60-4D42-DC59-A432-F41053C09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648AB4BC-E337-3667-5F38-4BAD8A8A8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7129" y="726141"/>
            <a:ext cx="9817725" cy="5136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185702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BB5826-53DA-1D7E-B926-FE3B7A0FC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430" y="1356971"/>
            <a:ext cx="9603275" cy="104923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8D34F6-7CBD-D2C3-98DD-2475259B8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2711059"/>
            <a:ext cx="9603275" cy="345061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Fires Involving EV vehicles worldwide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 fires In India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Market Leaders in Battery Management System(BMS)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Charging stations-suppliers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Risk Concerns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Correlation of technology with published literature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xmlns="" val="3352073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918947-695B-A7C5-B817-5AD9B77D0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082" y="376520"/>
            <a:ext cx="8041342" cy="340659"/>
          </a:xfrm>
        </p:spPr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Fires Involving EV vehicles Worldwide</a:t>
            </a:r>
            <a:br>
              <a:rPr lang="en-US" dirty="0"/>
            </a:b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E35BE35B-4427-74F2-A1D9-B4E14DDFE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756680700"/>
              </p:ext>
            </p:extLst>
          </p:nvPr>
        </p:nvGraphicFramePr>
        <p:xfrm>
          <a:off x="838200" y="1677485"/>
          <a:ext cx="10515600" cy="4906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xmlns="" val="229720052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341176772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188757273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248717069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366780173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218551341"/>
                    </a:ext>
                  </a:extLst>
                </a:gridCol>
              </a:tblGrid>
              <a:tr h="406587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Vehicle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Incident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Cause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Comments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8139561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Wisconsin, USA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Chevrolet Volt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Fire 3 weeks after crash test.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Leaking coolant in battery.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delayed fire incident was also reproduced.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40053039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Hangzhou, China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Zotye</a:t>
                      </a:r>
                      <a:r>
                        <a:rPr lang="en-US" dirty="0"/>
                        <a:t> M300 EV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Fire while driving.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battery taxis were pulled off the street temporarily.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40696870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r>
                        <a:rPr lang="en-US" dirty="0"/>
                        <a:t>2012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Sweden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Rebuilt Fiat 500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Fire during charging(after 25 </a:t>
                      </a:r>
                      <a:r>
                        <a:rPr lang="en-US" dirty="0" err="1"/>
                        <a:t>hrs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Fire started in engine compartment, </a:t>
                      </a:r>
                      <a:r>
                        <a:rPr lang="en-US" dirty="0" err="1"/>
                        <a:t>probabily</a:t>
                      </a:r>
                      <a:r>
                        <a:rPr lang="en-US" dirty="0"/>
                        <a:t> heater.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8917395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r>
                        <a:rPr lang="en-US" dirty="0"/>
                        <a:t>2013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Paris, France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Bollore Bluecar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Fire in parked vehicle and spread to second vehicle.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Maybe vandalism, but not sure.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729327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86345D4-79F0-A222-76CC-937B13DDC2E6}"/>
              </a:ext>
            </a:extLst>
          </p:cNvPr>
          <p:cNvSpPr txBox="1"/>
          <p:nvPr/>
        </p:nvSpPr>
        <p:spPr>
          <a:xfrm>
            <a:off x="752476" y="723378"/>
            <a:ext cx="10601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Some Documented Incidents worldwide that caught attention are highlighted in the table below.(Table 1.1)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xmlns="" val="1781097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F6324D-03C6-2F53-7F06-50CF0BE8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67EB7218-0BFF-3B4A-C36B-61AA44062F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112247900"/>
              </p:ext>
            </p:extLst>
          </p:nvPr>
        </p:nvGraphicFramePr>
        <p:xfrm>
          <a:off x="838200" y="96883"/>
          <a:ext cx="10515600" cy="6664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xmlns="" val="270879554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39708915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236943740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22092799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265197288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50597823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Vehicle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Incident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Cause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Comments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24790441"/>
                  </a:ext>
                </a:extLst>
              </a:tr>
              <a:tr h="903514">
                <a:tc>
                  <a:txBody>
                    <a:bodyPr/>
                    <a:lstStyle/>
                    <a:p>
                      <a:r>
                        <a:rPr lang="en-US" dirty="0"/>
                        <a:t>2013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Japan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Mitsubishi Outlander PHEV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few battery heating incidents.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Production was shut down for 5 months.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93690586"/>
                  </a:ext>
                </a:extLst>
              </a:tr>
              <a:tr h="903514">
                <a:tc>
                  <a:txBody>
                    <a:bodyPr/>
                    <a:lstStyle/>
                    <a:p>
                      <a:r>
                        <a:rPr lang="en-US" dirty="0"/>
                        <a:t>2013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Mexico, USA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Tesla Model 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different fires within 6 weeks.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Hitting road debris and concrete wall(and tree).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Tesla reinforced the construction.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95559790"/>
                  </a:ext>
                </a:extLst>
              </a:tr>
              <a:tr h="903514">
                <a:tc>
                  <a:txBody>
                    <a:bodyPr/>
                    <a:lstStyle/>
                    <a:p>
                      <a:r>
                        <a:rPr lang="en-US" dirty="0"/>
                        <a:t>2014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Toronto, Canada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Tesla Model 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Fire in garage.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Four months old, not plugged in.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44843808"/>
                  </a:ext>
                </a:extLst>
              </a:tr>
              <a:tr h="903514"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Oslo, Norway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Tesla Model 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Fire when plugged to Tesla</a:t>
                      </a:r>
                    </a:p>
                    <a:p>
                      <a:r>
                        <a:rPr lang="en-US" dirty="0"/>
                        <a:t>Supercharger station.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circuit in electrical system of the car.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31169884"/>
                  </a:ext>
                </a:extLst>
              </a:tr>
              <a:tr h="903514">
                <a:tc>
                  <a:txBody>
                    <a:bodyPr/>
                    <a:lstStyle/>
                    <a:p>
                      <a:r>
                        <a:rPr lang="en-US" dirty="0"/>
                        <a:t>2017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Essex, UK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Smart </a:t>
                      </a:r>
                      <a:r>
                        <a:rPr lang="en-US" dirty="0" err="1"/>
                        <a:t>ForTwo</a:t>
                      </a:r>
                      <a:r>
                        <a:rPr lang="en-US" dirty="0"/>
                        <a:t> 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Fire during Charging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Electrical Fault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37033431"/>
                  </a:ext>
                </a:extLst>
              </a:tr>
              <a:tr h="903514"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Bangkok, Thailand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Porsche Panamera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Fire while being charged, spread to home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Car’s charging cable plugged to socket in living room.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08261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251847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5867F8-90B4-1342-DC5D-6910C99DC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912"/>
            <a:ext cx="10515600" cy="560388"/>
          </a:xfrm>
        </p:spPr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EV fires in India</a:t>
            </a:r>
            <a:r>
              <a:rPr lang="en-US" sz="1600" dirty="0"/>
              <a:t>[a]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9FBF9F1-D147-7868-2073-3901A36D10DA}"/>
              </a:ext>
            </a:extLst>
          </p:cNvPr>
          <p:cNvSpPr txBox="1"/>
          <p:nvPr/>
        </p:nvSpPr>
        <p:spPr>
          <a:xfrm>
            <a:off x="838201" y="775355"/>
            <a:ext cx="858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Some incidents that were in limelight this year(2022).</a:t>
            </a:r>
            <a:endParaRPr lang="en-IN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A4BD9C4-EE08-23C2-5F7C-6F67B1D16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09925" y="1564078"/>
            <a:ext cx="2705101" cy="1907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0B255FB-9D93-88E6-68B3-3149DB136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81750" y="1557728"/>
            <a:ext cx="2295527" cy="19073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801A25F-6B7F-09B7-ABAF-06F05E020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20177" y="1569496"/>
            <a:ext cx="2705101" cy="19073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F2D4CA8-3CF0-428B-FFC5-63CB60F495AC}"/>
              </a:ext>
            </a:extLst>
          </p:cNvPr>
          <p:cNvSpPr txBox="1"/>
          <p:nvPr/>
        </p:nvSpPr>
        <p:spPr>
          <a:xfrm>
            <a:off x="466725" y="3714750"/>
            <a:ext cx="2276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Ola S1 pro electric scooter caught fire in Pune, Maharashtra.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52C3822-68D3-DACB-22CE-A851BBAD47D4}"/>
              </a:ext>
            </a:extLst>
          </p:cNvPr>
          <p:cNvSpPr txBox="1"/>
          <p:nvPr/>
        </p:nvSpPr>
        <p:spPr>
          <a:xfrm>
            <a:off x="3295652" y="3724275"/>
            <a:ext cx="2705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Okinawa electric scooter caught fire in Vellore, Tamil Nadu.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119F9A8-23A5-849D-9023-FB4C4B2295DB}"/>
              </a:ext>
            </a:extLst>
          </p:cNvPr>
          <p:cNvSpPr txBox="1"/>
          <p:nvPr/>
        </p:nvSpPr>
        <p:spPr>
          <a:xfrm>
            <a:off x="6381750" y="3733800"/>
            <a:ext cx="2295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Pure EV scooter caught fire in Chennai, Tamil Nadu.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76F3A48-C7E6-E1FD-9BB1-A014074F2EFB}"/>
              </a:ext>
            </a:extLst>
          </p:cNvPr>
          <p:cNvSpPr txBox="1"/>
          <p:nvPr/>
        </p:nvSpPr>
        <p:spPr>
          <a:xfrm>
            <a:off x="9058274" y="3733800"/>
            <a:ext cx="27051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 2 wheeler battery(belonging to battery firm HCD based in Gurugram) explosion in Gurugram, Haryana.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477FCD1-147F-7D49-3A8B-133BB9D22349}"/>
              </a:ext>
            </a:extLst>
          </p:cNvPr>
          <p:cNvSpPr txBox="1"/>
          <p:nvPr/>
        </p:nvSpPr>
        <p:spPr>
          <a:xfrm>
            <a:off x="676276" y="5211128"/>
            <a:ext cx="7381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causes have yet not been revealed but most probably these fires were caused due to negligence in charging and short circuits in electrical systems.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EAECAB2B-C220-7E26-985D-E3DC617E7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6725" y="1547005"/>
            <a:ext cx="2276475" cy="1907397"/>
          </a:xfrm>
        </p:spPr>
      </p:pic>
    </p:spTree>
    <p:extLst>
      <p:ext uri="{BB962C8B-B14F-4D97-AF65-F5344CB8AC3E}">
        <p14:creationId xmlns:p14="http://schemas.microsoft.com/office/powerpoint/2010/main" xmlns="" val="3217594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9814" y="603040"/>
            <a:ext cx="7772400" cy="1285884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IN" sz="3400" dirty="0"/>
              <a:t>Market leaders in</a:t>
            </a:r>
            <a:br>
              <a:rPr lang="en-IN" sz="3400" dirty="0"/>
            </a:br>
            <a:r>
              <a:rPr lang="en-IN" sz="3400" dirty="0"/>
              <a:t>battery management system(BMS)</a:t>
            </a:r>
            <a:br>
              <a:rPr lang="en-IN" sz="3400" dirty="0"/>
            </a:br>
            <a:endParaRPr lang="en-US" sz="3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8004" y="3135509"/>
            <a:ext cx="5214974" cy="2476509"/>
          </a:xfrm>
        </p:spPr>
        <p:txBody>
          <a:bodyPr>
            <a:normAutofit fontScale="62500" lnSpcReduction="20000"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BMS?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[b]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A </a:t>
            </a:r>
            <a:r>
              <a:rPr lang="en-US" sz="2400" b="1" dirty="0">
                <a:solidFill>
                  <a:schemeClr val="tx1"/>
                </a:solidFill>
              </a:rPr>
              <a:t>battery management system</a:t>
            </a:r>
            <a:r>
              <a:rPr lang="en-US" sz="2400" dirty="0">
                <a:solidFill>
                  <a:schemeClr val="tx1"/>
                </a:solidFill>
              </a:rPr>
              <a:t> (</a:t>
            </a:r>
            <a:r>
              <a:rPr lang="en-US" sz="2400" b="1" dirty="0">
                <a:solidFill>
                  <a:schemeClr val="tx1"/>
                </a:solidFill>
              </a:rPr>
              <a:t>BMS</a:t>
            </a:r>
            <a:r>
              <a:rPr lang="en-US" sz="2400" dirty="0">
                <a:solidFill>
                  <a:schemeClr val="tx1"/>
                </a:solidFill>
              </a:rPr>
              <a:t>) is any electronic system that manages a rechargeable battery by protecting the battery from operating outside its safe operating area monitoring its state, calculating secondary data, reporting that data, controlling its environment, authenticating it and  balancing it.</a:t>
            </a:r>
            <a:endParaRPr lang="en-IN" sz="2400" dirty="0">
              <a:solidFill>
                <a:schemeClr val="tx1"/>
              </a:solidFill>
            </a:endParaRPr>
          </a:p>
          <a:p>
            <a:pPr algn="l"/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en-IN" sz="2800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5" name="Picture 4" descr="Intelligent-PCM-BMS-Battery-Management-System-for-Agv-Batteri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84591" y="1364100"/>
            <a:ext cx="4397595" cy="20649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596" y="214290"/>
            <a:ext cx="8229600" cy="939784"/>
          </a:xfrm>
        </p:spPr>
        <p:txBody>
          <a:bodyPr/>
          <a:lstStyle/>
          <a:p>
            <a:r>
              <a:rPr lang="en-IN" dirty="0"/>
              <a:t>Market leaders</a:t>
            </a:r>
            <a:r>
              <a:rPr lang="en-IN" sz="1400" dirty="0"/>
              <a:t>[c]</a:t>
            </a:r>
            <a:endParaRPr lang="en-US" sz="1400" dirty="0"/>
          </a:p>
        </p:txBody>
      </p:sp>
      <p:pic>
        <p:nvPicPr>
          <p:cNvPr id="4" name="Content Placeholder 3" descr="R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225" y="1285860"/>
            <a:ext cx="3319717" cy="684000"/>
          </a:xfrm>
        </p:spPr>
      </p:pic>
      <p:pic>
        <p:nvPicPr>
          <p:cNvPr id="5" name="Picture 4" descr="OIP.jpg"/>
          <p:cNvPicPr>
            <a:picLocks noChangeAspect="1"/>
          </p:cNvPicPr>
          <p:nvPr/>
        </p:nvPicPr>
        <p:blipFill>
          <a:blip r:embed="rId3"/>
          <a:srcRect t="24162" r="817" b="29146"/>
          <a:stretch>
            <a:fillRect/>
          </a:stretch>
        </p:blipFill>
        <p:spPr>
          <a:xfrm>
            <a:off x="7524760" y="1142985"/>
            <a:ext cx="2000264" cy="941647"/>
          </a:xfrm>
          <a:prstGeom prst="rect">
            <a:avLst/>
          </a:prstGeom>
        </p:spPr>
      </p:pic>
      <p:pic>
        <p:nvPicPr>
          <p:cNvPr id="7" name="Picture 6" descr="R.png"/>
          <p:cNvPicPr>
            <a:picLocks noChangeAspect="1"/>
          </p:cNvPicPr>
          <p:nvPr/>
        </p:nvPicPr>
        <p:blipFill>
          <a:blip r:embed="rId4" cstate="print"/>
          <a:srcRect t="23118" b="28158"/>
          <a:stretch>
            <a:fillRect/>
          </a:stretch>
        </p:blipFill>
        <p:spPr>
          <a:xfrm>
            <a:off x="2309786" y="2428869"/>
            <a:ext cx="2952000" cy="762887"/>
          </a:xfrm>
          <a:prstGeom prst="rect">
            <a:avLst/>
          </a:prstGeom>
        </p:spPr>
      </p:pic>
      <p:pic>
        <p:nvPicPr>
          <p:cNvPr id="8" name="Picture 7" descr="ti-logo-95cd40a246c54d48ad1eb4c1dd62bacc.jpg"/>
          <p:cNvPicPr>
            <a:picLocks noChangeAspect="1"/>
          </p:cNvPicPr>
          <p:nvPr/>
        </p:nvPicPr>
        <p:blipFill>
          <a:blip r:embed="rId5"/>
          <a:srcRect t="28027" b="29858"/>
          <a:stretch>
            <a:fillRect/>
          </a:stretch>
        </p:blipFill>
        <p:spPr>
          <a:xfrm>
            <a:off x="6738942" y="2357430"/>
            <a:ext cx="3636000" cy="1020858"/>
          </a:xfrm>
          <a:prstGeom prst="rect">
            <a:avLst/>
          </a:prstGeom>
        </p:spPr>
      </p:pic>
      <p:pic>
        <p:nvPicPr>
          <p:cNvPr id="10" name="Picture 9" descr="R (1).png"/>
          <p:cNvPicPr>
            <a:picLocks noChangeAspect="1"/>
          </p:cNvPicPr>
          <p:nvPr/>
        </p:nvPicPr>
        <p:blipFill>
          <a:blip r:embed="rId6" cstate="print"/>
          <a:srcRect l="17969" t="31250" r="17187" b="29166"/>
          <a:stretch>
            <a:fillRect/>
          </a:stretch>
        </p:blipFill>
        <p:spPr>
          <a:xfrm>
            <a:off x="2452662" y="3857628"/>
            <a:ext cx="2484000" cy="1137246"/>
          </a:xfrm>
          <a:prstGeom prst="rect">
            <a:avLst/>
          </a:prstGeom>
        </p:spPr>
      </p:pic>
      <p:pic>
        <p:nvPicPr>
          <p:cNvPr id="12" name="Picture 11" descr="logo-bms-powersafe-300px-200x18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14" y="5214950"/>
            <a:ext cx="1524000" cy="1285884"/>
          </a:xfrm>
          <a:prstGeom prst="rect">
            <a:avLst/>
          </a:prstGeom>
        </p:spPr>
      </p:pic>
      <p:pic>
        <p:nvPicPr>
          <p:cNvPr id="13" name="Picture 12" descr="OIP (2).jpg"/>
          <p:cNvPicPr>
            <a:picLocks noChangeAspect="1"/>
          </p:cNvPicPr>
          <p:nvPr/>
        </p:nvPicPr>
        <p:blipFill>
          <a:blip r:embed="rId8"/>
          <a:srcRect t="14498" b="13015"/>
          <a:stretch>
            <a:fillRect/>
          </a:stretch>
        </p:blipFill>
        <p:spPr>
          <a:xfrm>
            <a:off x="7167571" y="5286388"/>
            <a:ext cx="2320627" cy="1260000"/>
          </a:xfrm>
          <a:prstGeom prst="rect">
            <a:avLst/>
          </a:prstGeom>
        </p:spPr>
      </p:pic>
      <p:pic>
        <p:nvPicPr>
          <p:cNvPr id="14" name="Picture 13" descr="Untitled-design-768x402.png"/>
          <p:cNvPicPr>
            <a:picLocks noChangeAspect="1"/>
          </p:cNvPicPr>
          <p:nvPr/>
        </p:nvPicPr>
        <p:blipFill>
          <a:blip r:embed="rId9"/>
          <a:srcRect l="21973" t="36007" r="23095" b="36007"/>
          <a:stretch>
            <a:fillRect/>
          </a:stretch>
        </p:blipFill>
        <p:spPr>
          <a:xfrm>
            <a:off x="6881818" y="3929066"/>
            <a:ext cx="3214710" cy="85725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7550" y="180952"/>
            <a:ext cx="8229600" cy="500066"/>
          </a:xfrm>
        </p:spPr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IN" dirty="0"/>
              <a:t>Charging stations- suppliers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766743"/>
            <a:ext cx="8543956" cy="6072230"/>
          </a:xfrm>
        </p:spPr>
        <p:txBody>
          <a:bodyPr>
            <a:normAutofit/>
          </a:bodyPr>
          <a:lstStyle/>
          <a:p>
            <a:pPr algn="ctr"/>
            <a:r>
              <a:rPr lang="en-IN" sz="2800" dirty="0"/>
              <a:t>INDIA</a:t>
            </a:r>
            <a:r>
              <a:rPr lang="en-IN" sz="1600" dirty="0"/>
              <a:t>[d]</a:t>
            </a:r>
          </a:p>
          <a:p>
            <a:r>
              <a:rPr lang="en-IN" sz="2000" dirty="0"/>
              <a:t>In </a:t>
            </a:r>
            <a:r>
              <a:rPr lang="en-IN" dirty="0"/>
              <a:t>I</a:t>
            </a:r>
            <a:r>
              <a:rPr lang="en-IN" sz="2000" dirty="0"/>
              <a:t>ndia, 2636 charging stations are proposed in which there are 1633 fast charging station and 1003 slow charging station.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/>
              <a:t> State  wise distribution of charging stations </a:t>
            </a:r>
            <a:r>
              <a:rPr lang="en-IN" dirty="0"/>
              <a:t>i</a:t>
            </a:r>
            <a:r>
              <a:rPr lang="en-IN" sz="2000" dirty="0"/>
              <a:t>n </a:t>
            </a:r>
            <a:r>
              <a:rPr lang="en-IN" dirty="0"/>
              <a:t>I</a:t>
            </a:r>
            <a:r>
              <a:rPr lang="en-IN" sz="2000" dirty="0"/>
              <a:t>ndia.</a:t>
            </a:r>
          </a:p>
          <a:p>
            <a:pPr>
              <a:buNone/>
            </a:pPr>
            <a:r>
              <a:rPr lang="en-IN" sz="2000" dirty="0"/>
              <a:t>                                                                                                </a:t>
            </a:r>
          </a:p>
          <a:p>
            <a:r>
              <a:rPr lang="en-IN" sz="2000" dirty="0"/>
              <a:t> Charging stations are categorized in three</a:t>
            </a:r>
          </a:p>
          <a:p>
            <a:pPr marL="0" indent="0">
              <a:buNone/>
            </a:pPr>
            <a:r>
              <a:rPr lang="en-IN" sz="2000" dirty="0"/>
              <a:t>      groups :-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Level 1 ac charging ( 6- 10 hours)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Level 2 ac charging (1-3 hours)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Level 3 dc charging (30 minutes)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1800" dirty="0"/>
          </a:p>
          <a:p>
            <a:endParaRPr lang="en-IN" sz="18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4" name="Picture 3" descr="Screenshot (117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000" y="2746146"/>
            <a:ext cx="5220000" cy="347734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25470"/>
          </a:xfrm>
        </p:spPr>
        <p:txBody>
          <a:bodyPr>
            <a:normAutofit/>
          </a:bodyPr>
          <a:lstStyle/>
          <a:p>
            <a:r>
              <a:rPr lang="en-IN" dirty="0"/>
              <a:t>Major players 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1158" y="928670"/>
            <a:ext cx="8229600" cy="5500726"/>
          </a:xfrm>
        </p:spPr>
        <p:txBody>
          <a:bodyPr>
            <a:normAutofit/>
          </a:bodyPr>
          <a:lstStyle/>
          <a:p>
            <a:pPr algn="ctr"/>
            <a:r>
              <a:rPr lang="en-IN" sz="2800" dirty="0"/>
              <a:t>Global leaders</a:t>
            </a:r>
            <a:r>
              <a:rPr lang="en-IN" sz="1400" dirty="0"/>
              <a:t>[e] </a:t>
            </a:r>
            <a:r>
              <a:rPr lang="en-IN" sz="2800" dirty="0"/>
              <a:t>:-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   </a:t>
            </a:r>
            <a:r>
              <a:rPr lang="en-IN" sz="2800" dirty="0"/>
              <a:t>Indian market leaders</a:t>
            </a:r>
            <a:r>
              <a:rPr lang="en-IN" sz="1600" dirty="0"/>
              <a:t>[f]</a:t>
            </a:r>
            <a:r>
              <a:rPr lang="en-IN" sz="2800" dirty="0"/>
              <a:t>:-                                   </a:t>
            </a:r>
            <a:endParaRPr lang="en-IN" dirty="0"/>
          </a:p>
          <a:p>
            <a:endParaRPr lang="en-US" dirty="0"/>
          </a:p>
        </p:txBody>
      </p:sp>
      <p:pic>
        <p:nvPicPr>
          <p:cNvPr id="4" name="Picture 3" descr="ChargePoint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09786" y="1643052"/>
            <a:ext cx="2458236" cy="671679"/>
          </a:xfrm>
          <a:prstGeom prst="rect">
            <a:avLst/>
          </a:prstGeom>
        </p:spPr>
      </p:pic>
      <p:pic>
        <p:nvPicPr>
          <p:cNvPr id="5" name="Picture 4" descr="tesla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0182" y="1428736"/>
            <a:ext cx="1224000" cy="1224000"/>
          </a:xfrm>
          <a:prstGeom prst="rect">
            <a:avLst/>
          </a:prstGeom>
        </p:spPr>
      </p:pic>
      <p:pic>
        <p:nvPicPr>
          <p:cNvPr id="6" name="Picture 5" descr="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53322" y="1285860"/>
            <a:ext cx="1548000" cy="1161000"/>
          </a:xfrm>
          <a:prstGeom prst="rect">
            <a:avLst/>
          </a:prstGeom>
        </p:spPr>
      </p:pic>
      <p:pic>
        <p:nvPicPr>
          <p:cNvPr id="7" name="Picture 6" descr="OIP (3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100" y="2428868"/>
            <a:ext cx="1584000" cy="902286"/>
          </a:xfrm>
          <a:prstGeom prst="rect">
            <a:avLst/>
          </a:prstGeom>
        </p:spPr>
      </p:pic>
      <p:pic>
        <p:nvPicPr>
          <p:cNvPr id="8" name="Picture 7" descr="R (2)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38678" y="2714620"/>
            <a:ext cx="2736000" cy="486894"/>
          </a:xfrm>
          <a:prstGeom prst="rect">
            <a:avLst/>
          </a:prstGeom>
        </p:spPr>
      </p:pic>
      <p:pic>
        <p:nvPicPr>
          <p:cNvPr id="9" name="Picture 8" descr="OIP (4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4826" y="2714623"/>
            <a:ext cx="1224000" cy="537115"/>
          </a:xfrm>
          <a:prstGeom prst="rect">
            <a:avLst/>
          </a:prstGeom>
        </p:spPr>
      </p:pic>
      <p:pic>
        <p:nvPicPr>
          <p:cNvPr id="10" name="Picture 9" descr="Tata-Power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4100" y="4357695"/>
            <a:ext cx="2124000" cy="965447"/>
          </a:xfrm>
          <a:prstGeom prst="rect">
            <a:avLst/>
          </a:prstGeom>
        </p:spPr>
      </p:pic>
      <p:pic>
        <p:nvPicPr>
          <p:cNvPr id="11" name="Picture 10" descr="R (3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0182" y="4572008"/>
            <a:ext cx="1623060" cy="556260"/>
          </a:xfrm>
          <a:prstGeom prst="rect">
            <a:avLst/>
          </a:prstGeom>
        </p:spPr>
      </p:pic>
      <p:pic>
        <p:nvPicPr>
          <p:cNvPr id="12" name="Picture 11" descr="unnamed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44600" y="4125395"/>
            <a:ext cx="1260000" cy="1260000"/>
          </a:xfrm>
          <a:prstGeom prst="rect">
            <a:avLst/>
          </a:prstGeom>
        </p:spPr>
      </p:pic>
      <p:pic>
        <p:nvPicPr>
          <p:cNvPr id="13" name="Picture 12" descr="magenta-powe.jpg"/>
          <p:cNvPicPr>
            <a:picLocks noChangeAspect="1"/>
          </p:cNvPicPr>
          <p:nvPr/>
        </p:nvPicPr>
        <p:blipFill>
          <a:blip r:embed="rId11"/>
          <a:srcRect l="23622" r="19681" b="50742"/>
          <a:stretch>
            <a:fillRect/>
          </a:stretch>
        </p:blipFill>
        <p:spPr>
          <a:xfrm>
            <a:off x="2309786" y="5468646"/>
            <a:ext cx="2458236" cy="1188000"/>
          </a:xfrm>
          <a:prstGeom prst="rect">
            <a:avLst/>
          </a:prstGeom>
        </p:spPr>
      </p:pic>
      <p:pic>
        <p:nvPicPr>
          <p:cNvPr id="14" name="Picture 13" descr="OIP (5)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67306" y="5214950"/>
            <a:ext cx="1973580" cy="1478280"/>
          </a:xfrm>
          <a:prstGeom prst="rect">
            <a:avLst/>
          </a:prstGeom>
        </p:spPr>
      </p:pic>
      <p:pic>
        <p:nvPicPr>
          <p:cNvPr id="16" name="Picture 15" descr="p2-power-solutions-squarelogo-143927840702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5114" y="5582158"/>
            <a:ext cx="1152000" cy="11578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1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1903</TotalTime>
  <Words>921</Words>
  <Application>Microsoft Office PowerPoint</Application>
  <PresentationFormat>Custom</PresentationFormat>
  <Paragraphs>167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Gallery</vt:lpstr>
      <vt:lpstr>1_Gallery</vt:lpstr>
      <vt:lpstr>Engineering Challenges in ev safety</vt:lpstr>
      <vt:lpstr>contents</vt:lpstr>
      <vt:lpstr>Fires Involving EV vehicles Worldwide </vt:lpstr>
      <vt:lpstr>Slide 4</vt:lpstr>
      <vt:lpstr>EV fires in India[a] </vt:lpstr>
      <vt:lpstr>Market leaders in battery management system(BMS) </vt:lpstr>
      <vt:lpstr>Market leaders[c]</vt:lpstr>
      <vt:lpstr>Charging stations- suppliers</vt:lpstr>
      <vt:lpstr>Major players are</vt:lpstr>
      <vt:lpstr>Risk Concern[g]</vt:lpstr>
      <vt:lpstr>Slide 11</vt:lpstr>
      <vt:lpstr>Correlation of technology with published literature</vt:lpstr>
      <vt:lpstr>7.REFERENCES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Fires Involving EV vehicles Worldwide</dc:title>
  <dc:creator>Abhishek Mishra</dc:creator>
  <cp:lastModifiedBy>Dell</cp:lastModifiedBy>
  <cp:revision>15</cp:revision>
  <dcterms:created xsi:type="dcterms:W3CDTF">2022-06-08T11:37:40Z</dcterms:created>
  <dcterms:modified xsi:type="dcterms:W3CDTF">2022-06-15T09:09:48Z</dcterms:modified>
</cp:coreProperties>
</file>